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73" r:id="rId5"/>
    <p:sldId id="276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78F"/>
    <a:srgbClr val="71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0F186-52EA-4534-8B5D-654CA096B9F3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9F324-E1E6-4577-8E56-257A73DBC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36B0E7-C412-4822-81CA-397ECCF06D0D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667B3C-CC6F-4F48-84AF-B46E47A19548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0F09D6-96E5-4C1C-8C5B-7512EC0340D0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2967-FE7C-42FF-8DB3-8BA475F3CD4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DC067AE-DF58-43FB-984D-0239A0A39131}" type="slidenum">
              <a:rPr lang="en-GB" sz="1200"/>
              <a:pPr algn="r" defTabSz="914485"/>
              <a:t>2</a:t>
            </a:fld>
            <a:endParaRPr lang="en-GB" sz="1200" dirty="0"/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2112DF9D-A855-4647-83BF-0A4BA633D3C3}" type="slidenum">
              <a:rPr lang="en-GB" sz="1200"/>
              <a:pPr algn="r" defTabSz="914485"/>
              <a:t>2</a:t>
            </a:fld>
            <a:endParaRPr lang="en-GB" sz="1200" dirty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9F324-E1E6-4577-8E56-257A73DBCF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0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D98E88-14EF-400C-83E9-167E3A33EC8F}" type="slidenum">
              <a:rPr lang="en-GB" sz="1200"/>
              <a:pPr algn="r"/>
              <a:t>18</a:t>
            </a:fld>
            <a:endParaRPr lang="en-GB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EPOCH_logo_large_on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EPOCH_logo_large_on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EPOCH_logo_large_on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EPOCH_logo_large_on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EPOCH_logo_large_on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DB3F-E535-4C20-969C-06A711DA9052}" type="datetimeFigureOut">
              <a:rPr lang="en-GB" smtClean="0"/>
              <a:t>13/12/2013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C5B1-0DAD-403D-B176-1C5217563B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EPOCH_logo_large_onlin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36296" y="5965660"/>
            <a:ext cx="1756699" cy="704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404664"/>
            <a:ext cx="8208963" cy="223224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140000"/>
              </a:lnSpc>
              <a:buFontTx/>
              <a:buNone/>
            </a:pPr>
            <a:r>
              <a:rPr lang="en-US" sz="4800" b="1" dirty="0" smtClean="0">
                <a:solidFill>
                  <a:srgbClr val="92278F"/>
                </a:solidFill>
              </a:rPr>
              <a:t>E</a:t>
            </a:r>
            <a:r>
              <a:rPr lang="en-US" sz="4800" b="1" dirty="0" smtClean="0">
                <a:solidFill>
                  <a:srgbClr val="717073"/>
                </a:solidFill>
              </a:rPr>
              <a:t>nhanced </a:t>
            </a:r>
            <a:r>
              <a:rPr lang="en-US" sz="4800" b="1" dirty="0" smtClean="0">
                <a:solidFill>
                  <a:srgbClr val="92278F"/>
                </a:solidFill>
              </a:rPr>
              <a:t>P</a:t>
            </a:r>
            <a:r>
              <a:rPr lang="en-US" sz="4800" b="1" dirty="0" smtClean="0">
                <a:solidFill>
                  <a:srgbClr val="717073"/>
                </a:solidFill>
              </a:rPr>
              <a:t>eri-</a:t>
            </a:r>
            <a:r>
              <a:rPr lang="en-US" sz="4800" b="1" dirty="0" smtClean="0">
                <a:solidFill>
                  <a:srgbClr val="92278F"/>
                </a:solidFill>
              </a:rPr>
              <a:t>O</a:t>
            </a:r>
            <a:r>
              <a:rPr lang="en-US" sz="4800" b="1" dirty="0" smtClean="0">
                <a:solidFill>
                  <a:srgbClr val="717073"/>
                </a:solidFill>
              </a:rPr>
              <a:t>perative </a:t>
            </a:r>
            <a:r>
              <a:rPr lang="en-US" sz="4800" b="1" dirty="0" smtClean="0">
                <a:solidFill>
                  <a:srgbClr val="92278F"/>
                </a:solidFill>
              </a:rPr>
              <a:t>C</a:t>
            </a:r>
            <a:r>
              <a:rPr lang="en-US" sz="4800" b="1" dirty="0" smtClean="0">
                <a:solidFill>
                  <a:srgbClr val="717073"/>
                </a:solidFill>
              </a:rPr>
              <a:t>are</a:t>
            </a:r>
          </a:p>
          <a:p>
            <a:pPr marL="0" indent="0" algn="ctr" eaLnBrk="1" hangingPunct="1">
              <a:lnSpc>
                <a:spcPct val="140000"/>
              </a:lnSpc>
              <a:buFontTx/>
              <a:buNone/>
            </a:pPr>
            <a:r>
              <a:rPr lang="en-US" sz="4800" b="1" dirty="0" smtClean="0">
                <a:solidFill>
                  <a:srgbClr val="717073"/>
                </a:solidFill>
              </a:rPr>
              <a:t>for </a:t>
            </a:r>
            <a:r>
              <a:rPr lang="en-US" sz="4800" b="1" dirty="0" smtClean="0">
                <a:solidFill>
                  <a:srgbClr val="92278F"/>
                </a:solidFill>
              </a:rPr>
              <a:t>H</a:t>
            </a:r>
            <a:r>
              <a:rPr lang="en-US" sz="4800" b="1" dirty="0" smtClean="0">
                <a:solidFill>
                  <a:srgbClr val="717073"/>
                </a:solidFill>
              </a:rPr>
              <a:t>igh-risk patients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GB" sz="1800" b="1" dirty="0" smtClean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4869161"/>
            <a:ext cx="7488832" cy="14401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+mn-ea"/>
                <a:cs typeface="+mn-cs"/>
              </a:rPr>
              <a:t>Introductory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+mn-ea"/>
                <a:cs typeface="+mn-cs"/>
              </a:rPr>
              <a:t> slide-set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EPOCH_logo_large_on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5301" y="2636206"/>
            <a:ext cx="3772923" cy="15128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875184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Trial design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96944" cy="445395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b="1" dirty="0" smtClean="0">
                <a:solidFill>
                  <a:srgbClr val="717073"/>
                </a:solidFill>
              </a:rPr>
              <a:t>Stepped wedge randomised cluster trial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Hospitals randomised in geographical clusters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Integrated ethnographic &amp; economics analyses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Data capture via HQIP-NELA</a:t>
            </a:r>
          </a:p>
          <a:p>
            <a:pPr eaLnBrk="1" hangingPunct="1"/>
            <a:endParaRPr lang="en-GB" sz="1200" b="1" dirty="0" smtClean="0">
              <a:solidFill>
                <a:srgbClr val="717073"/>
              </a:solidFill>
            </a:endParaRPr>
          </a:p>
          <a:p>
            <a:pPr eaLnBrk="1" hangingPunct="1"/>
            <a:endParaRPr lang="en-GB" sz="1200" b="1" dirty="0" smtClean="0">
              <a:solidFill>
                <a:srgbClr val="717073"/>
              </a:solidFill>
            </a:endParaRPr>
          </a:p>
          <a:p>
            <a:pPr eaLnBrk="1" hangingPunct="1"/>
            <a:r>
              <a:rPr lang="en-GB" b="1" dirty="0" smtClean="0">
                <a:solidFill>
                  <a:srgbClr val="717073"/>
                </a:solidFill>
              </a:rPr>
              <a:t>Intervention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Integrated Care Pathway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Local leadership by ‘champions’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QI training, cluster meetings, web-based resources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068960"/>
            <a:ext cx="1392636" cy="216024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37300" cy="108108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92278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Integrated Care Pathway </a:t>
            </a:r>
            <a:r>
              <a:rPr lang="en-GB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adapted from:</a:t>
            </a:r>
            <a:br>
              <a:rPr lang="en-GB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Higher Risk Surgical Patient; RCS 2011 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l="2681" t="2502"/>
          <a:stretch>
            <a:fillRect/>
          </a:stretch>
        </p:blipFill>
        <p:spPr bwMode="auto">
          <a:xfrm>
            <a:off x="323528" y="1628800"/>
            <a:ext cx="6251760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5888"/>
            <a:ext cx="19875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989138"/>
            <a:ext cx="20161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789363"/>
            <a:ext cx="20637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Patients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80920" cy="41148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717073"/>
                </a:solidFill>
              </a:rPr>
              <a:t>Aged ≥40 years undergoing non-elective open abdominal surgery in acute NHS hospitals</a:t>
            </a:r>
            <a:endParaRPr lang="en-GB" sz="3000" b="1" dirty="0" smtClean="0">
              <a:solidFill>
                <a:srgbClr val="717073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GB" sz="1600" b="1" dirty="0" smtClean="0">
              <a:solidFill>
                <a:srgbClr val="717073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GB" sz="3000" b="1" dirty="0" smtClean="0">
                <a:solidFill>
                  <a:srgbClr val="717073"/>
                </a:solidFill>
              </a:rPr>
              <a:t>Exclusions: </a:t>
            </a:r>
            <a:r>
              <a:rPr lang="en-US" sz="3000" b="1" dirty="0" err="1" smtClean="0">
                <a:solidFill>
                  <a:srgbClr val="717073"/>
                </a:solidFill>
              </a:rPr>
              <a:t>Gynaecological</a:t>
            </a:r>
            <a:r>
              <a:rPr lang="en-US" sz="3000" b="1" dirty="0" smtClean="0">
                <a:solidFill>
                  <a:srgbClr val="717073"/>
                </a:solidFill>
              </a:rPr>
              <a:t> and trauma laparotomy, Repeat laparotomy, Appendicectomy</a:t>
            </a:r>
            <a:endParaRPr lang="en-GB" sz="3000" b="1" dirty="0" smtClean="0">
              <a:solidFill>
                <a:srgbClr val="7170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Outcome measures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787208" cy="4209331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717073"/>
                </a:solidFill>
              </a:rPr>
              <a:t>Primary: 90 day mortality</a:t>
            </a:r>
          </a:p>
          <a:p>
            <a:pPr eaLnBrk="1" hangingPunct="1"/>
            <a:endParaRPr lang="en-GB" sz="1800" b="1" dirty="0" smtClean="0">
              <a:solidFill>
                <a:srgbClr val="717073"/>
              </a:solidFill>
            </a:endParaRPr>
          </a:p>
          <a:p>
            <a:pPr eaLnBrk="1" hangingPunct="1"/>
            <a:r>
              <a:rPr lang="en-GB" b="1" dirty="0" smtClean="0">
                <a:solidFill>
                  <a:srgbClr val="717073"/>
                </a:solidFill>
              </a:rPr>
              <a:t>Secondary:</a:t>
            </a:r>
          </a:p>
          <a:p>
            <a:pPr lvl="1" eaLnBrk="1" hangingPunct="1"/>
            <a:r>
              <a:rPr lang="en-US" b="1" dirty="0" smtClean="0">
                <a:solidFill>
                  <a:srgbClr val="717073"/>
                </a:solidFill>
              </a:rPr>
              <a:t>Hospital stay</a:t>
            </a:r>
          </a:p>
          <a:p>
            <a:pPr lvl="1" eaLnBrk="1" hangingPunct="1"/>
            <a:r>
              <a:rPr lang="en-US" b="1" dirty="0" smtClean="0">
                <a:solidFill>
                  <a:srgbClr val="717073"/>
                </a:solidFill>
              </a:rPr>
              <a:t>Hospital re-admission</a:t>
            </a:r>
          </a:p>
          <a:p>
            <a:pPr lvl="1" eaLnBrk="1" hangingPunct="1"/>
            <a:r>
              <a:rPr lang="en-US" b="1" dirty="0" smtClean="0">
                <a:solidFill>
                  <a:srgbClr val="717073"/>
                </a:solidFill>
              </a:rPr>
              <a:t>180 day mortality</a:t>
            </a:r>
          </a:p>
          <a:p>
            <a:pPr lvl="1" eaLnBrk="1" hangingPunct="1"/>
            <a:r>
              <a:rPr lang="en-GB" b="1" dirty="0" smtClean="0">
                <a:solidFill>
                  <a:srgbClr val="717073"/>
                </a:solidFill>
              </a:rPr>
              <a:t>Cost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Sample size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1200"/>
            <a:ext cx="8496944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717073"/>
                </a:solidFill>
              </a:rPr>
              <a:t>Recruited </a:t>
            </a:r>
            <a:r>
              <a:rPr lang="en-GB" sz="2800" b="1" dirty="0" smtClean="0">
                <a:solidFill>
                  <a:srgbClr val="717073"/>
                </a:solidFill>
              </a:rPr>
              <a:t>98 </a:t>
            </a:r>
            <a:r>
              <a:rPr lang="en-GB" sz="2800" b="1" dirty="0" smtClean="0">
                <a:solidFill>
                  <a:srgbClr val="717073"/>
                </a:solidFill>
              </a:rPr>
              <a:t>NHS hospitals </a:t>
            </a:r>
            <a:r>
              <a:rPr lang="en-GB" sz="2800" b="1" dirty="0" smtClean="0">
                <a:solidFill>
                  <a:srgbClr val="717073"/>
                </a:solidFill>
              </a:rPr>
              <a:t>in </a:t>
            </a:r>
            <a:r>
              <a:rPr lang="en-GB" sz="2800" b="1" dirty="0" smtClean="0">
                <a:solidFill>
                  <a:srgbClr val="717073"/>
                </a:solidFill>
              </a:rPr>
              <a:t>15 regional clusters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717073"/>
                </a:solidFill>
              </a:rPr>
              <a:t>27,540 patients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717073"/>
                </a:solidFill>
              </a:rPr>
              <a:t>90% power for mortality reduction from 25 to 22%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717073"/>
                </a:solidFill>
              </a:rPr>
              <a:t>Fixed 85 week intervention period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717073"/>
                </a:solidFill>
              </a:rPr>
              <a:t>Potential to recruit every eligible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Project team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507413" cy="485698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Pragmatic CTU, QMUL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Quality improvement team led by Carol </a:t>
            </a:r>
            <a:r>
              <a:rPr lang="en-US" sz="2800" b="1" dirty="0" err="1" smtClean="0">
                <a:solidFill>
                  <a:srgbClr val="717073"/>
                </a:solidFill>
              </a:rPr>
              <a:t>Peden</a:t>
            </a:r>
            <a:endParaRPr lang="en-US" sz="2800" b="1" dirty="0" smtClean="0">
              <a:solidFill>
                <a:srgbClr val="717073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Ethnography expertise from Leicester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Methodology expertise from Birmingham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EPOCH pathfinder hospitals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717073"/>
                </a:solidFill>
              </a:rPr>
              <a:t>Advisory group representing all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2278F"/>
                </a:solidFill>
              </a:rPr>
              <a:t>Trial timelines</a:t>
            </a:r>
            <a:endParaRPr lang="en-GB" b="1" dirty="0" smtClean="0">
              <a:solidFill>
                <a:srgbClr val="92278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17073"/>
                </a:solidFill>
              </a:rPr>
              <a:t>Winter 2013/14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17073"/>
                </a:solidFill>
              </a:rPr>
              <a:t>Start-up</a:t>
            </a:r>
            <a:endParaRPr lang="en-US" dirty="0">
              <a:solidFill>
                <a:srgbClr val="717073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717073"/>
                </a:solidFill>
              </a:rPr>
              <a:t>March 2014 </a:t>
            </a:r>
            <a:r>
              <a:rPr lang="en-US" b="1" dirty="0" smtClean="0">
                <a:solidFill>
                  <a:srgbClr val="717073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17073"/>
                </a:solidFill>
              </a:rPr>
              <a:t>Trial </a:t>
            </a:r>
            <a:r>
              <a:rPr lang="en-US" dirty="0" smtClean="0">
                <a:solidFill>
                  <a:srgbClr val="717073"/>
                </a:solidFill>
              </a:rPr>
              <a:t>starts </a:t>
            </a:r>
            <a:r>
              <a:rPr lang="en-US" sz="2200" dirty="0" smtClean="0">
                <a:solidFill>
                  <a:srgbClr val="717073"/>
                </a:solidFill>
              </a:rPr>
              <a:t>(</a:t>
            </a:r>
            <a:r>
              <a:rPr lang="en-US" sz="2200" dirty="0" smtClean="0">
                <a:solidFill>
                  <a:srgbClr val="717073"/>
                </a:solidFill>
              </a:rPr>
              <a:t>data collection via NELA)</a:t>
            </a:r>
            <a:endParaRPr lang="en-US" dirty="0" smtClean="0">
              <a:solidFill>
                <a:srgbClr val="717073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717073"/>
                </a:solidFill>
              </a:rPr>
              <a:t>April </a:t>
            </a:r>
            <a:r>
              <a:rPr lang="en-US" b="1" dirty="0" smtClean="0">
                <a:solidFill>
                  <a:srgbClr val="717073"/>
                </a:solidFill>
              </a:rPr>
              <a:t>2014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17073"/>
                </a:solidFill>
              </a:rPr>
              <a:t>First </a:t>
            </a:r>
            <a:r>
              <a:rPr lang="en-US" dirty="0" smtClean="0">
                <a:solidFill>
                  <a:srgbClr val="717073"/>
                </a:solidFill>
              </a:rPr>
              <a:t>cluster </a:t>
            </a:r>
            <a:r>
              <a:rPr lang="en-US" dirty="0" smtClean="0">
                <a:solidFill>
                  <a:srgbClr val="717073"/>
                </a:solidFill>
              </a:rPr>
              <a:t>‘</a:t>
            </a:r>
            <a:r>
              <a:rPr lang="en-US" dirty="0" smtClean="0">
                <a:solidFill>
                  <a:srgbClr val="717073"/>
                </a:solidFill>
              </a:rPr>
              <a:t>activated</a:t>
            </a:r>
            <a:r>
              <a:rPr lang="en-US" dirty="0" smtClean="0">
                <a:solidFill>
                  <a:srgbClr val="717073"/>
                </a:solidFill>
              </a:rPr>
              <a:t>’ to QI intervention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17073"/>
                </a:solidFill>
              </a:rPr>
              <a:t>August 2015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17073"/>
                </a:solidFill>
              </a:rPr>
              <a:t>Final cluster activated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17073"/>
                </a:solidFill>
              </a:rPr>
              <a:t>Mid - Sept </a:t>
            </a:r>
            <a:r>
              <a:rPr lang="en-US" b="1" dirty="0">
                <a:solidFill>
                  <a:srgbClr val="717073"/>
                </a:solidFill>
              </a:rPr>
              <a:t>2015 </a:t>
            </a:r>
            <a:endParaRPr lang="en-US" b="1" dirty="0" smtClean="0">
              <a:solidFill>
                <a:srgbClr val="717073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17073"/>
                </a:solidFill>
              </a:rPr>
              <a:t>Final patient recruited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44051"/>
            <a:ext cx="4038600" cy="31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08104" y="5157192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17073"/>
                </a:solidFill>
              </a:rPr>
              <a:t>Cluster randomisation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96" y="1052736"/>
            <a:ext cx="45754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2278F"/>
                </a:solidFill>
              </a:rPr>
              <a:t>QI intervention: site timeline</a:t>
            </a:r>
            <a:endParaRPr lang="en-GB" b="1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6033" y="188640"/>
            <a:ext cx="1005403" cy="278935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B0F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</a:pPr>
            <a:r>
              <a:rPr lang="en-US" sz="13800" b="1" dirty="0">
                <a:solidFill>
                  <a:srgbClr val="92278F"/>
                </a:solidFill>
                <a:latin typeface="+mj-lt"/>
                <a:ea typeface="+mj-ea"/>
                <a:cs typeface="+mj-cs"/>
              </a:rPr>
              <a:t>?</a:t>
            </a:r>
            <a:endParaRPr lang="en-GB" sz="2800" b="1" dirty="0">
              <a:solidFill>
                <a:srgbClr val="92278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60192"/>
              </p:ext>
            </p:extLst>
          </p:nvPr>
        </p:nvGraphicFramePr>
        <p:xfrm>
          <a:off x="611560" y="3068960"/>
          <a:ext cx="7806599" cy="2613660"/>
        </p:xfrm>
        <a:graphic>
          <a:graphicData uri="http://schemas.openxmlformats.org/drawingml/2006/table">
            <a:tbl>
              <a:tblPr firstRow="1" firstCol="1" bandRow="1"/>
              <a:tblGrid>
                <a:gridCol w="7806599"/>
              </a:tblGrid>
              <a:tr h="184785">
                <a:tc>
                  <a:txBody>
                    <a:bodyPr/>
                    <a:lstStyle/>
                    <a:p>
                      <a:pPr marL="137160" algn="r">
                        <a:spcAft>
                          <a:spcPts val="0"/>
                        </a:spcAft>
                      </a:pPr>
                      <a:r>
                        <a:rPr lang="en-GB" sz="2000" b="1" cap="all" dirty="0">
                          <a:solidFill>
                            <a:srgbClr val="FFFFFF"/>
                          </a:solidFill>
                          <a:effectLst/>
                          <a:latin typeface="Corbel"/>
                          <a:ea typeface="Times New Roman"/>
                          <a:cs typeface="Times New Roman"/>
                        </a:rPr>
                        <a:t>EPOCH Contacts</a:t>
                      </a:r>
                    </a:p>
                  </a:txBody>
                  <a:tcPr marL="0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278F"/>
                    </a:solidFill>
                  </a:tcPr>
                </a:tc>
              </a:tr>
              <a:tr h="1415415">
                <a:tc>
                  <a:txBody>
                    <a:bodyPr/>
                    <a:lstStyle/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b="1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Trial Queries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kirsty.everingham@bartshealth.nhs.uk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0203 594 0352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b="1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Quality Improvement Queries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qi@epochtrial.org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r">
                        <a:spcAft>
                          <a:spcPts val="900"/>
                        </a:spcAft>
                      </a:pPr>
                      <a:r>
                        <a:rPr lang="en-GB" sz="1800" dirty="0">
                          <a:solidFill>
                            <a:srgbClr val="717073"/>
                          </a:solidFill>
                          <a:effectLst/>
                          <a:latin typeface="Corbel"/>
                          <a:ea typeface="Corbel"/>
                          <a:cs typeface="Times New Roman"/>
                        </a:rPr>
                        <a:t>0203 594 0352</a:t>
                      </a:r>
                      <a:endParaRPr lang="en-GB" sz="1600" dirty="0">
                        <a:solidFill>
                          <a:srgbClr val="717073"/>
                        </a:solidFill>
                        <a:effectLst/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137160" marT="914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74675" y="2708275"/>
            <a:ext cx="8317805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210000"/>
              </a:lnSpc>
              <a:spcBef>
                <a:spcPct val="50000"/>
              </a:spcBef>
              <a:buFontTx/>
              <a:buChar char="•"/>
            </a:pPr>
            <a:r>
              <a:rPr lang="en-GB" sz="2400" b="1" dirty="0">
                <a:solidFill>
                  <a:srgbClr val="5F5F5F"/>
                </a:solidFill>
              </a:rPr>
              <a:t> 234 million major surgical procedures </a:t>
            </a:r>
            <a:r>
              <a:rPr lang="en-GB" sz="2400" b="1" dirty="0" smtClean="0">
                <a:solidFill>
                  <a:srgbClr val="5F5F5F"/>
                </a:solidFill>
              </a:rPr>
              <a:t>worldwide</a:t>
            </a:r>
          </a:p>
          <a:p>
            <a:pPr algn="l">
              <a:lnSpc>
                <a:spcPct val="210000"/>
              </a:lnSpc>
              <a:spcBef>
                <a:spcPct val="50000"/>
              </a:spcBef>
              <a:buFontTx/>
              <a:buChar char="•"/>
            </a:pPr>
            <a:r>
              <a:rPr lang="en-GB" sz="2400" b="1" dirty="0" smtClean="0">
                <a:solidFill>
                  <a:srgbClr val="5F5F5F"/>
                </a:solidFill>
              </a:rPr>
              <a:t> True mortality rate is not known</a:t>
            </a:r>
            <a:endParaRPr lang="en-GB" sz="2400" b="1" dirty="0">
              <a:solidFill>
                <a:srgbClr val="5F5F5F"/>
              </a:solidFill>
            </a:endParaRPr>
          </a:p>
          <a:p>
            <a:pPr algn="l">
              <a:lnSpc>
                <a:spcPct val="210000"/>
              </a:lnSpc>
              <a:spcBef>
                <a:spcPct val="50000"/>
              </a:spcBef>
              <a:buFontTx/>
              <a:buChar char="•"/>
            </a:pPr>
            <a:r>
              <a:rPr lang="en-GB" sz="2400" b="1" dirty="0">
                <a:solidFill>
                  <a:srgbClr val="5F5F5F"/>
                </a:solidFill>
              </a:rPr>
              <a:t> </a:t>
            </a:r>
            <a:r>
              <a:rPr lang="en-GB" sz="2400" b="1" dirty="0" smtClean="0">
                <a:solidFill>
                  <a:srgbClr val="5F5F5F"/>
                </a:solidFill>
              </a:rPr>
              <a:t>A preventable death rate of 1% would result in...			...2.3 million avoidable deaths each year</a:t>
            </a:r>
            <a:endParaRPr lang="en-GB" sz="2400" b="1" dirty="0">
              <a:solidFill>
                <a:srgbClr val="5F5F5F"/>
              </a:solid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34" y="188913"/>
            <a:ext cx="7305691" cy="22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844675"/>
            <a:ext cx="20161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475656" y="5517232"/>
            <a:ext cx="5328592" cy="720080"/>
          </a:xfrm>
          <a:prstGeom prst="rect">
            <a:avLst/>
          </a:prstGeom>
          <a:noFill/>
          <a:ln w="889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17073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560" y="1988840"/>
            <a:ext cx="3832880" cy="46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65728" cy="13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65633" cy="5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3813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650" y="4725144"/>
            <a:ext cx="7777163" cy="1943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smtClean="0">
                <a:solidFill>
                  <a:srgbClr val="000000"/>
                </a:solidFill>
              </a:rPr>
              <a:t>Variation in mortality after emergency surgery in the UK</a:t>
            </a:r>
            <a:r>
              <a:rPr lang="en-GB" sz="1600" b="1" dirty="0">
                <a:solidFill>
                  <a:srgbClr val="000000"/>
                </a:solidFill>
              </a:rPr>
              <a:t/>
            </a:r>
            <a:br>
              <a:rPr lang="en-GB" sz="1600" b="1" dirty="0">
                <a:solidFill>
                  <a:srgbClr val="000000"/>
                </a:solidFill>
              </a:rPr>
            </a:br>
            <a:r>
              <a:rPr lang="en-GB" sz="1600" b="1" dirty="0" smtClean="0">
                <a:solidFill>
                  <a:srgbClr val="000000"/>
                </a:solidFill>
              </a:rPr>
              <a:t>Symons N et al. Brit J Surg 2013; 100: 1318-25</a:t>
            </a:r>
            <a:r>
              <a:rPr lang="en-GB" sz="16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811439" y="641445"/>
            <a:ext cx="5076967" cy="655092"/>
          </a:xfrm>
          <a:custGeom>
            <a:avLst/>
            <a:gdLst>
              <a:gd name="connsiteX0" fmla="*/ 0 w 5076967"/>
              <a:gd name="connsiteY0" fmla="*/ 0 h 655092"/>
              <a:gd name="connsiteX1" fmla="*/ 627797 w 5076967"/>
              <a:gd name="connsiteY1" fmla="*/ 218364 h 655092"/>
              <a:gd name="connsiteX2" fmla="*/ 1705970 w 5076967"/>
              <a:gd name="connsiteY2" fmla="*/ 436728 h 655092"/>
              <a:gd name="connsiteX3" fmla="*/ 5076967 w 5076967"/>
              <a:gd name="connsiteY3" fmla="*/ 655092 h 65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6967" h="655092">
                <a:moveTo>
                  <a:pt x="0" y="0"/>
                </a:moveTo>
                <a:cubicBezTo>
                  <a:pt x="171734" y="72788"/>
                  <a:pt x="343469" y="145576"/>
                  <a:pt x="627797" y="218364"/>
                </a:cubicBezTo>
                <a:cubicBezTo>
                  <a:pt x="912125" y="291152"/>
                  <a:pt x="964442" y="363940"/>
                  <a:pt x="1705970" y="436728"/>
                </a:cubicBezTo>
                <a:cubicBezTo>
                  <a:pt x="2447498" y="509516"/>
                  <a:pt x="3762232" y="582304"/>
                  <a:pt x="5076967" y="65509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719618" y="2183642"/>
            <a:ext cx="6114197" cy="2060812"/>
          </a:xfrm>
          <a:custGeom>
            <a:avLst/>
            <a:gdLst>
              <a:gd name="connsiteX0" fmla="*/ 0 w 6114197"/>
              <a:gd name="connsiteY0" fmla="*/ 2060812 h 2060812"/>
              <a:gd name="connsiteX1" fmla="*/ 150125 w 6114197"/>
              <a:gd name="connsiteY1" fmla="*/ 1351128 h 2060812"/>
              <a:gd name="connsiteX2" fmla="*/ 545910 w 6114197"/>
              <a:gd name="connsiteY2" fmla="*/ 777922 h 2060812"/>
              <a:gd name="connsiteX3" fmla="*/ 1610436 w 6114197"/>
              <a:gd name="connsiteY3" fmla="*/ 341194 h 2060812"/>
              <a:gd name="connsiteX4" fmla="*/ 4353636 w 6114197"/>
              <a:gd name="connsiteY4" fmla="*/ 68239 h 2060812"/>
              <a:gd name="connsiteX5" fmla="*/ 6114197 w 6114197"/>
              <a:gd name="connsiteY5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4197" h="2060812">
                <a:moveTo>
                  <a:pt x="0" y="2060812"/>
                </a:moveTo>
                <a:cubicBezTo>
                  <a:pt x="29570" y="1812877"/>
                  <a:pt x="59140" y="1564943"/>
                  <a:pt x="150125" y="1351128"/>
                </a:cubicBezTo>
                <a:cubicBezTo>
                  <a:pt x="241110" y="1137313"/>
                  <a:pt x="302525" y="946244"/>
                  <a:pt x="545910" y="777922"/>
                </a:cubicBezTo>
                <a:cubicBezTo>
                  <a:pt x="789295" y="609600"/>
                  <a:pt x="975815" y="459474"/>
                  <a:pt x="1610436" y="341194"/>
                </a:cubicBezTo>
                <a:cubicBezTo>
                  <a:pt x="2245057" y="222914"/>
                  <a:pt x="3603009" y="125105"/>
                  <a:pt x="4353636" y="68239"/>
                </a:cubicBezTo>
                <a:cubicBezTo>
                  <a:pt x="5104263" y="11373"/>
                  <a:pt x="5609230" y="5686"/>
                  <a:pt x="611419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6612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278F"/>
                </a:solidFill>
              </a:rPr>
              <a:t>More patients die following surgery on a Friday…</a:t>
            </a:r>
            <a:endParaRPr lang="en-US" b="1" dirty="0">
              <a:solidFill>
                <a:srgbClr val="92278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938"/>
            <a:ext cx="6993409" cy="533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1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3828" y="404664"/>
            <a:ext cx="3096344" cy="11430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rgbClr val="92278F"/>
                </a:solidFill>
              </a:rPr>
              <a:t>Background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7704856" cy="374441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5F5F5F"/>
                </a:solidFill>
              </a:rPr>
              <a:t>80% of surgical deaths in high-risk group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5F5F5F"/>
                </a:solidFill>
              </a:rPr>
              <a:t>Emergency </a:t>
            </a:r>
            <a:r>
              <a:rPr lang="en-US" sz="2800" b="1" dirty="0" err="1" smtClean="0">
                <a:solidFill>
                  <a:srgbClr val="5F5F5F"/>
                </a:solidFill>
              </a:rPr>
              <a:t>laparotomy</a:t>
            </a:r>
            <a:r>
              <a:rPr lang="en-US" sz="2800" b="1" dirty="0" smtClean="0">
                <a:solidFill>
                  <a:srgbClr val="5F5F5F"/>
                </a:solidFill>
              </a:rPr>
              <a:t> is a typical case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5F5F5F"/>
                </a:solidFill>
              </a:rPr>
              <a:t>Patient care is highly variable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5F5F5F"/>
                </a:solidFill>
              </a:rPr>
              <a:t>Survival is highly variable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5F5F5F"/>
                </a:solidFill>
              </a:rPr>
              <a:t>Quality improvement may improve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8" y="3500438"/>
            <a:ext cx="2062162" cy="31416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166688"/>
            <a:ext cx="1920875" cy="30464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188913"/>
            <a:ext cx="1884362" cy="29813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3500438"/>
            <a:ext cx="1978025" cy="312578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0550" y="188913"/>
            <a:ext cx="1919288" cy="29797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3500438"/>
            <a:ext cx="1970088" cy="3097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6" name="Picture 3" descr="An Acute Problem front 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4088" y="3487738"/>
            <a:ext cx="1920875" cy="310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163" y="166688"/>
            <a:ext cx="1919287" cy="30464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987425" y="3141663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72000">
            <a:spAutoFit/>
          </a:bodyPr>
          <a:lstStyle/>
          <a:p>
            <a:pPr eaLnBrk="0" hangingPunct="0"/>
            <a:r>
              <a:rPr lang="en-GB" sz="1200">
                <a:solidFill>
                  <a:srgbClr val="000000"/>
                </a:solidFill>
              </a:rPr>
              <a:t>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717073"/>
                </a:solidFill>
              </a:rPr>
              <a:t>	Can a quality improvement project to implement a care pathway improve 90 day survival for emergency laparotomy?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717073"/>
                </a:solidFill>
              </a:rPr>
              <a:t>Integrated ethnographic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717073"/>
                </a:solidFill>
              </a:rPr>
              <a:t>Cost-effectiveness of project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000" b="1" dirty="0" smtClean="0">
                <a:solidFill>
                  <a:srgbClr val="717073"/>
                </a:solidFill>
              </a:rPr>
              <a:t>Long-term impact on mortality (via HQIP-NELA)</a:t>
            </a:r>
            <a:endParaRPr lang="en-US" sz="2000" b="1" dirty="0" smtClean="0">
              <a:solidFill>
                <a:srgbClr val="7170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92278F"/>
                </a:solidFill>
              </a:rPr>
              <a:t>Pilot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>
                <a:solidFill>
                  <a:srgbClr val="717073"/>
                </a:solidFill>
              </a:rPr>
              <a:t>Emergency </a:t>
            </a:r>
            <a:r>
              <a:rPr lang="en-US" sz="2800" b="1" dirty="0" err="1" smtClean="0">
                <a:solidFill>
                  <a:srgbClr val="717073"/>
                </a:solidFill>
              </a:rPr>
              <a:t>Laparotomy</a:t>
            </a:r>
            <a:r>
              <a:rPr lang="en-US" sz="2800" b="1" dirty="0" smtClean="0">
                <a:solidFill>
                  <a:srgbClr val="717073"/>
                </a:solidFill>
              </a:rPr>
              <a:t> Network &amp; HES data</a:t>
            </a:r>
          </a:p>
          <a:p>
            <a:pPr eaLnBrk="1" hangingPunct="1"/>
            <a:endParaRPr lang="en-US" sz="2800" b="1" dirty="0" smtClean="0">
              <a:solidFill>
                <a:srgbClr val="717073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717073"/>
                </a:solidFill>
              </a:rPr>
              <a:t>Wide variations in standards of care</a:t>
            </a:r>
          </a:p>
          <a:p>
            <a:pPr eaLnBrk="1" hangingPunct="1"/>
            <a:endParaRPr lang="en-US" sz="2800" b="1" dirty="0" smtClean="0">
              <a:solidFill>
                <a:srgbClr val="717073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717073"/>
                </a:solidFill>
              </a:rPr>
              <a:t>30 day mortality varies widely (4 to 31%)</a:t>
            </a:r>
          </a:p>
          <a:p>
            <a:pPr eaLnBrk="1" hangingPunct="1"/>
            <a:endParaRPr lang="en-US" sz="2800" b="1" dirty="0" smtClean="0">
              <a:solidFill>
                <a:srgbClr val="717073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717073"/>
                </a:solidFill>
              </a:rPr>
              <a:t>25% mortality at 90 days</a:t>
            </a:r>
          </a:p>
          <a:p>
            <a:pPr eaLnBrk="1" hangingPunct="1"/>
            <a:endParaRPr lang="en-US" b="1" dirty="0" smtClean="0">
              <a:solidFill>
                <a:srgbClr val="717073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600" b="1" dirty="0" smtClean="0">
                <a:solidFill>
                  <a:srgbClr val="717073"/>
                </a:solidFill>
              </a:rPr>
              <a:t>Saunders et al. </a:t>
            </a:r>
            <a:r>
              <a:rPr lang="en-US" sz="1600" b="1" i="1" dirty="0" smtClean="0">
                <a:solidFill>
                  <a:srgbClr val="717073"/>
                </a:solidFill>
              </a:rPr>
              <a:t>Brit J </a:t>
            </a:r>
            <a:r>
              <a:rPr lang="en-US" sz="1600" b="1" i="1" dirty="0" err="1" smtClean="0">
                <a:solidFill>
                  <a:srgbClr val="717073"/>
                </a:solidFill>
              </a:rPr>
              <a:t>Anaesth</a:t>
            </a:r>
            <a:r>
              <a:rPr lang="en-US" sz="1600" b="1" i="1" dirty="0" smtClean="0">
                <a:solidFill>
                  <a:srgbClr val="717073"/>
                </a:solidFill>
              </a:rPr>
              <a:t> </a:t>
            </a:r>
            <a:r>
              <a:rPr lang="en-US" sz="1600" b="1" dirty="0" smtClean="0">
                <a:solidFill>
                  <a:srgbClr val="717073"/>
                </a:solidFill>
              </a:rPr>
              <a:t>2012;109: 368-75.</a:t>
            </a:r>
            <a:endParaRPr lang="en-US" sz="1600" b="1" i="1" dirty="0" smtClean="0">
              <a:solidFill>
                <a:srgbClr val="7170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344</Words>
  <Application>Microsoft Office PowerPoint</Application>
  <PresentationFormat>On-screen Show (4:3)</PresentationFormat>
  <Paragraphs>96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PowerPoint Presentation</vt:lpstr>
      <vt:lpstr>Objectives</vt:lpstr>
      <vt:lpstr>Pilot data</vt:lpstr>
      <vt:lpstr>Trial design</vt:lpstr>
      <vt:lpstr>Integrated Care Pathway adapted from: Higher Risk Surgical Patient; RCS 2011  </vt:lpstr>
      <vt:lpstr>Patients</vt:lpstr>
      <vt:lpstr>Outcome measures</vt:lpstr>
      <vt:lpstr>Sample size</vt:lpstr>
      <vt:lpstr>Project team</vt:lpstr>
      <vt:lpstr>Trial timelines</vt:lpstr>
      <vt:lpstr>QI intervention: site timeline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Rupert</dc:creator>
  <cp:lastModifiedBy>Stephens Tim</cp:lastModifiedBy>
  <cp:revision>10</cp:revision>
  <dcterms:created xsi:type="dcterms:W3CDTF">2013-09-04T18:05:53Z</dcterms:created>
  <dcterms:modified xsi:type="dcterms:W3CDTF">2013-12-13T16:48:27Z</dcterms:modified>
</cp:coreProperties>
</file>